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7694240" cy="9525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работа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КЭК осуществляется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784976" cy="5112567"/>
          </a:xfrm>
        </p:spPr>
        <p:txBody>
          <a:bodyPr rtlCol="0">
            <a:normAutofit lnSpcReduction="10000"/>
          </a:bodyPr>
          <a:lstStyle/>
          <a:p>
            <a:pPr marL="0" indent="452438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ч. 3 ст. 42 Федерального закона от 29 декабря 2012 г. N 273-ФЗ «Об образовании в Российской Федерации» психолого-педагогическая, медицинская и социальная помощь оказывается детям на основании заявления или согласия в письменной форме их родителей (законных представителей).</a:t>
            </a:r>
          </a:p>
          <a:p>
            <a:pPr marL="0" indent="452438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соответствии с ч. 3 ст. 44 этого же Федерального закона родители несовершеннолетних обучающихся имеют право: защищать права и законные интересы обучающихся (п. 5); получать информацию о всех видах планируемых обследований (психологических, психолого-педагогических) субъекта, давать согласие на проведение таких обследований или участие в таких обследованиях, отказываться от их проведения или участия в них, получать информацию о результатах проведенных обследований субъекта (п. 6).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6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1" tIns="45688" rIns="91401" bIns="45688" anchor="ctr"/>
          <a:lstStyle>
            <a:lvl1pPr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455613" indent="1588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912813" indent="1588"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370013" indent="1588"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1827213" indent="1588"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284413" indent="1588" eaLnBrk="0" fontAlgn="base" hangingPunct="0">
              <a:spcAft>
                <a:spcPct val="0"/>
              </a:spcAft>
              <a:buClr>
                <a:srgbClr val="8AD0D6"/>
              </a:buClr>
              <a:buFont typeface="Wingdings 3" pitchFamily="18" charset="2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741613" indent="1588" eaLnBrk="0" fontAlgn="base" hangingPunct="0">
              <a:spcAft>
                <a:spcPct val="0"/>
              </a:spcAft>
              <a:buClr>
                <a:srgbClr val="8AD0D6"/>
              </a:buClr>
              <a:buFont typeface="Wingdings 3" pitchFamily="18" charset="2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198813" indent="1588" eaLnBrk="0" fontAlgn="base" hangingPunct="0">
              <a:spcAft>
                <a:spcPct val="0"/>
              </a:spcAft>
              <a:buClr>
                <a:srgbClr val="8AD0D6"/>
              </a:buClr>
              <a:buFont typeface="Wingdings 3" pitchFamily="18" charset="2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656013" indent="1588" eaLnBrk="0" fontAlgn="base" hangingPunct="0">
              <a:spcAft>
                <a:spcPct val="0"/>
              </a:spcAft>
              <a:buClr>
                <a:srgbClr val="8AD0D6"/>
              </a:buClr>
              <a:buFont typeface="Wingdings 3" pitchFamily="18" charset="2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r">
              <a:buClr>
                <a:srgbClr val="000000"/>
              </a:buClr>
              <a:buFont typeface="Arial" pitchFamily="34" charset="0"/>
              <a:buNone/>
            </a:pPr>
            <a:fld id="{895C3016-200A-43BB-AB9A-74BE076A80BE}" type="slidenum">
              <a:rPr lang="ru-RU" altLang="ru-RU" sz="1200">
                <a:solidFill>
                  <a:srgbClr val="888888"/>
                </a:solidFill>
                <a:latin typeface="Calibri" pitchFamily="34" charset="0"/>
                <a:cs typeface="Arial" pitchFamily="34" charset="0"/>
                <a:sym typeface="Calibri" pitchFamily="34" charset="0"/>
              </a:rPr>
              <a:pPr algn="r">
                <a:buClr>
                  <a:srgbClr val="000000"/>
                </a:buClr>
                <a:buFont typeface="Arial" pitchFamily="34" charset="0"/>
                <a:buNone/>
              </a:pPr>
              <a:t>2</a:t>
            </a:fld>
            <a:endParaRPr lang="ru-RU" altLang="ru-RU" sz="1600">
              <a:solidFill>
                <a:srgbClr val="888888"/>
              </a:solidFill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215901" y="379413"/>
            <a:ext cx="882796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Для преодоления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кризисной ситуации </a:t>
            </a:r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важно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знать где Вам и детям помогут:</a:t>
            </a:r>
            <a:endParaRPr lang="ru-RU" alt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pic>
        <p:nvPicPr>
          <p:cNvPr id="8" name="Picture 2" descr="G:\обучающие семинары\18, 20.04.2023_курсы МТЗиСЗ\материалы\telefon_doveriy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1412776"/>
            <a:ext cx="4572124" cy="36004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4875449" y="3760735"/>
            <a:ext cx="4176464" cy="296555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1867" b="1" dirty="0">
                <a:solidFill>
                  <a:schemeClr val="tx1"/>
                </a:solidFill>
              </a:rPr>
              <a:t>Служба «Линия надежды» </a:t>
            </a:r>
            <a:r>
              <a:rPr lang="ru-RU" altLang="ru-RU" sz="1867" dirty="0">
                <a:solidFill>
                  <a:schemeClr val="tx1"/>
                </a:solidFill>
              </a:rPr>
              <a:t>(ранее «</a:t>
            </a:r>
            <a:r>
              <a:rPr lang="ru-RU" altLang="ru-RU" sz="1867" dirty="0" err="1">
                <a:solidFill>
                  <a:schemeClr val="tx1"/>
                </a:solidFill>
              </a:rPr>
              <a:t>Сердэш</a:t>
            </a:r>
            <a:r>
              <a:rPr lang="ru-RU" altLang="ru-RU" sz="1867" dirty="0">
                <a:solidFill>
                  <a:schemeClr val="tx1"/>
                </a:solidFill>
              </a:rPr>
              <a:t> 129») готова оказать анонимную круглосуточную медицинскую психологическая помощь людям с кризисными состояниями  и суицидальными проявлениями. </a:t>
            </a:r>
          </a:p>
          <a:p>
            <a:pPr algn="ctr">
              <a:defRPr/>
            </a:pPr>
            <a:r>
              <a:rPr lang="ru-RU" altLang="ru-RU" sz="1867" dirty="0">
                <a:solidFill>
                  <a:schemeClr val="tx1"/>
                </a:solidFill>
              </a:rPr>
              <a:t> Для этого Вам необходимо набрать номер </a:t>
            </a:r>
            <a:r>
              <a:rPr lang="ru-RU" altLang="ru-RU" sz="1867" dirty="0"/>
              <a:t/>
            </a:r>
            <a:br>
              <a:rPr lang="ru-RU" altLang="ru-RU" sz="1867" dirty="0"/>
            </a:br>
            <a:r>
              <a:rPr lang="ru-RU" altLang="ru-RU" sz="1867" b="1" dirty="0">
                <a:solidFill>
                  <a:srgbClr val="FF0000"/>
                </a:solidFill>
              </a:rPr>
              <a:t>(843)</a:t>
            </a:r>
            <a:r>
              <a:rPr lang="ru-RU" altLang="ru-RU" sz="1867" b="1" i="1" dirty="0">
                <a:solidFill>
                  <a:srgbClr val="FF0000"/>
                </a:solidFill>
              </a:rPr>
              <a:t>279-55-80</a:t>
            </a:r>
            <a:endParaRPr lang="ru-RU" altLang="ru-RU" sz="1867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350838" y="5243513"/>
            <a:ext cx="5489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b="1"/>
              <a:t>Молодежный</a:t>
            </a:r>
            <a:r>
              <a:rPr lang="ru-RU" altLang="ru-RU"/>
              <a:t> </a:t>
            </a:r>
            <a:r>
              <a:rPr lang="ru-RU" altLang="ru-RU" b="1"/>
              <a:t>телефон</a:t>
            </a:r>
            <a:r>
              <a:rPr lang="ru-RU" altLang="ru-RU"/>
              <a:t> </a:t>
            </a:r>
            <a:r>
              <a:rPr lang="ru-RU" altLang="ru-RU" b="1"/>
              <a:t>доверия (Татарстан)</a:t>
            </a:r>
            <a:r>
              <a:rPr lang="ru-RU" altLang="ru-RU"/>
              <a:t> </a:t>
            </a:r>
            <a:br>
              <a:rPr lang="ru-RU" altLang="ru-RU"/>
            </a:br>
            <a:r>
              <a:rPr lang="ru-RU" altLang="ru-RU"/>
              <a:t>по номеру </a:t>
            </a:r>
            <a:r>
              <a:rPr lang="ru-RU" altLang="ru-RU" b="1">
                <a:solidFill>
                  <a:srgbClr val="FF0000"/>
                </a:solidFill>
              </a:rPr>
              <a:t>8(800) 555-22-20</a:t>
            </a:r>
          </a:p>
        </p:txBody>
      </p:sp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4867402" y="1052736"/>
            <a:ext cx="4176464" cy="255454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ru-RU" altLang="ru-RU" b="1" dirty="0"/>
              <a:t>Служба Экстренной Психологической Помощи по Телефону - Телефон Доверия. г. Казань</a:t>
            </a:r>
            <a:r>
              <a:rPr lang="ru-RU" altLang="ru-RU" sz="1600" b="1" dirty="0">
                <a:solidFill>
                  <a:srgbClr val="002060"/>
                </a:solidFill>
              </a:rPr>
              <a:t/>
            </a:r>
            <a:br>
              <a:rPr lang="ru-RU" altLang="ru-RU" sz="1600" b="1" dirty="0">
                <a:solidFill>
                  <a:srgbClr val="002060"/>
                </a:solidFill>
              </a:rPr>
            </a:br>
            <a:endParaRPr lang="ru-RU" altLang="ru-RU" sz="1600" b="1" dirty="0">
              <a:solidFill>
                <a:srgbClr val="002060"/>
              </a:solidFill>
            </a:endParaRPr>
          </a:p>
          <a:p>
            <a:r>
              <a:rPr lang="ru-RU" altLang="ru-RU" b="1" dirty="0">
                <a:solidFill>
                  <a:srgbClr val="FF0000"/>
                </a:solidFill>
              </a:rPr>
              <a:t>277-00-00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  <a:r>
              <a:rPr lang="ru-RU" altLang="ru-RU" dirty="0"/>
              <a:t>- Общая (взрослая) линия.</a:t>
            </a:r>
            <a:br>
              <a:rPr lang="ru-RU" altLang="ru-RU" dirty="0"/>
            </a:br>
            <a:r>
              <a:rPr lang="ru-RU" altLang="ru-RU" b="1" dirty="0">
                <a:solidFill>
                  <a:srgbClr val="FF0000"/>
                </a:solidFill>
              </a:rPr>
              <a:t>8-800-2000-122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  <a:r>
              <a:rPr lang="ru-RU" altLang="ru-RU" dirty="0"/>
              <a:t>Телефон Доверия для детей и молодежи.</a:t>
            </a:r>
            <a:r>
              <a:rPr lang="ru-RU" altLang="ru-RU" dirty="0">
                <a:solidFill>
                  <a:srgbClr val="002060"/>
                </a:solidFill>
              </a:rPr>
              <a:t/>
            </a:r>
            <a:br>
              <a:rPr lang="ru-RU" altLang="ru-RU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FF0000"/>
                </a:solidFill>
              </a:rPr>
              <a:t>8-800-555-2220</a:t>
            </a:r>
            <a:r>
              <a:rPr lang="ru-RU" altLang="ru-RU" dirty="0">
                <a:solidFill>
                  <a:srgbClr val="002060"/>
                </a:solidFill>
              </a:rPr>
              <a:t>-</a:t>
            </a:r>
            <a:r>
              <a:rPr lang="ru-RU" altLang="ru-RU" dirty="0"/>
              <a:t>Молодежный телефон доверия.</a:t>
            </a:r>
          </a:p>
        </p:txBody>
      </p:sp>
    </p:spTree>
    <p:extLst>
      <p:ext uri="{BB962C8B-B14F-4D97-AF65-F5344CB8AC3E}">
        <p14:creationId xmlns:p14="http://schemas.microsoft.com/office/powerpoint/2010/main" val="686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176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Психологическая работа в КЭК осуществляется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психологической работы в КЭК осуществляется</dc:title>
  <dc:creator>User</dc:creator>
  <cp:lastModifiedBy>Пользователь Windows</cp:lastModifiedBy>
  <cp:revision>2</cp:revision>
  <dcterms:created xsi:type="dcterms:W3CDTF">2024-02-05T06:03:26Z</dcterms:created>
  <dcterms:modified xsi:type="dcterms:W3CDTF">2024-02-06T05:31:48Z</dcterms:modified>
</cp:coreProperties>
</file>